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>
        <p:scale>
          <a:sx n="100" d="100"/>
          <a:sy n="100" d="100"/>
        </p:scale>
        <p:origin x="-133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0AC4E-0EF0-482F-B60E-2FEBD9328F8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B5BB-E2EC-41A9-B776-12A3AA237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38A7-A4AB-4E61-8626-D366FC5EF3B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1A3B-01FC-436C-B5EB-D8CCEAA5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Control of Boundary Layer Separation and the Wake of an Airfoil Using ns-DBD Plasma Actuators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76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Kenneth Decker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Project Advisor: Dr. Jesse Little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Department of Aerospace and Mechanical Engineering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The University of Arizona, Tucson, AZ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NASA Space Grant Symposium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9800"/>
            <a:ext cx="9946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5866162"/>
            <a:ext cx="74295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PIV Wake Control Cases</a:t>
            </a:r>
            <a:endParaRPr lang="en-US" sz="3200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990600"/>
            <a:ext cx="5257800" cy="1752600"/>
          </a:xfrm>
        </p:spPr>
      </p:pic>
      <p:sp>
        <p:nvSpPr>
          <p:cNvPr id="8" name="Rectangle 7"/>
          <p:cNvSpPr/>
          <p:nvPr/>
        </p:nvSpPr>
        <p:spPr>
          <a:xfrm>
            <a:off x="368920" y="14213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≈ 0.15 (</a:t>
            </a:r>
            <a:r>
              <a:rPr lang="en-US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= 20 Hz)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38866"/>
            <a:ext cx="5257800" cy="1733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3167002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0.46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Hz)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42" y="4724400"/>
            <a:ext cx="5225258" cy="18214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0680" y="5181600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1.14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i="1" u="sng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Hz) </a:t>
            </a:r>
            <a:endParaRPr lang="en-US" dirty="0"/>
          </a:p>
        </p:txBody>
      </p:sp>
      <p:pic>
        <p:nvPicPr>
          <p:cNvPr id="10242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3700"/>
            <a:ext cx="990600" cy="8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99" y="5791200"/>
            <a:ext cx="79910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Static Pressure Measurements verified previous experimental results that ns-DBD actuators exhibit control authority over flow separation over an airfoil</a:t>
            </a:r>
          </a:p>
          <a:p>
            <a:r>
              <a:rPr lang="en-US" sz="2400" dirty="0" smtClean="0"/>
              <a:t>Static Pressure Distributions and hot wire data exhibit nominally 2D behavior at the model </a:t>
            </a:r>
            <a:r>
              <a:rPr lang="en-US" sz="2400" dirty="0" err="1" smtClean="0"/>
              <a:t>midspan</a:t>
            </a:r>
            <a:endParaRPr lang="en-US" sz="2400" dirty="0" smtClean="0"/>
          </a:p>
          <a:p>
            <a:pPr lvl="1"/>
            <a:r>
              <a:rPr lang="en-US" sz="2000" dirty="0" smtClean="0"/>
              <a:t>Separation control at </a:t>
            </a:r>
            <a:r>
              <a:rPr lang="en-US" sz="2000" i="1" dirty="0" smtClean="0"/>
              <a:t>F</a:t>
            </a:r>
            <a:r>
              <a:rPr lang="en-US" sz="2000" i="1" baseline="30000" dirty="0" smtClean="0"/>
              <a:t>+</a:t>
            </a:r>
            <a:r>
              <a:rPr lang="en-US" sz="2000" dirty="0" smtClean="0"/>
              <a:t> ~ O(1)</a:t>
            </a:r>
          </a:p>
          <a:p>
            <a:pPr lvl="1"/>
            <a:r>
              <a:rPr lang="en-US" sz="2000" dirty="0" smtClean="0"/>
              <a:t>Vortex Generation in wake at </a:t>
            </a:r>
            <a:r>
              <a:rPr lang="en-US" sz="2000" i="1" dirty="0" smtClean="0"/>
              <a:t>F</a:t>
            </a:r>
            <a:r>
              <a:rPr lang="en-US" sz="2000" i="1" baseline="30000" dirty="0" smtClean="0"/>
              <a:t>+</a:t>
            </a:r>
            <a:r>
              <a:rPr lang="en-US" sz="2000" dirty="0" smtClean="0"/>
              <a:t> ~ O(.1)</a:t>
            </a:r>
          </a:p>
          <a:p>
            <a:r>
              <a:rPr lang="en-US" sz="2400" dirty="0" smtClean="0"/>
              <a:t>PIV visualization of structures supports hypotheses</a:t>
            </a:r>
          </a:p>
          <a:p>
            <a:r>
              <a:rPr lang="en-US" sz="2400" dirty="0" smtClean="0"/>
              <a:t>CTA measurements indicate 3 regimes of excitation in wake:</a:t>
            </a:r>
          </a:p>
          <a:p>
            <a:pPr lvl="1"/>
            <a:r>
              <a:rPr lang="en-US" sz="2000" dirty="0" smtClean="0"/>
              <a:t>Impulse like behavior at low forcing frequencies (</a:t>
            </a:r>
            <a:r>
              <a:rPr lang="en-US" sz="2000" i="1" dirty="0" smtClean="0"/>
              <a:t>F</a:t>
            </a:r>
            <a:r>
              <a:rPr lang="en-US" sz="2000" i="1" baseline="30000" dirty="0" smtClean="0"/>
              <a:t>+</a:t>
            </a:r>
            <a:r>
              <a:rPr lang="en-US" sz="2000" dirty="0" smtClean="0"/>
              <a:t> &lt; .23)</a:t>
            </a:r>
          </a:p>
          <a:p>
            <a:pPr lvl="1"/>
            <a:r>
              <a:rPr lang="en-US" sz="2000" dirty="0" smtClean="0"/>
              <a:t>Coherent vortex generation consistent with forcing (.23 &lt; </a:t>
            </a:r>
            <a:r>
              <a:rPr lang="en-US" sz="2000" i="1" dirty="0" smtClean="0"/>
              <a:t>F</a:t>
            </a:r>
            <a:r>
              <a:rPr lang="en-US" sz="2000" i="1" baseline="30000" dirty="0" smtClean="0"/>
              <a:t>+</a:t>
            </a:r>
            <a:r>
              <a:rPr lang="en-US" sz="2000" i="1" dirty="0" smtClean="0"/>
              <a:t> </a:t>
            </a:r>
            <a:r>
              <a:rPr lang="en-US" sz="2000" dirty="0" smtClean="0"/>
              <a:t>&lt; .92)</a:t>
            </a:r>
          </a:p>
          <a:p>
            <a:pPr lvl="1"/>
            <a:r>
              <a:rPr lang="en-US" sz="2000" dirty="0" smtClean="0"/>
              <a:t>Separation control with no coherent structures in wake (</a:t>
            </a:r>
            <a:r>
              <a:rPr lang="en-US" sz="2000" i="1" dirty="0" smtClean="0"/>
              <a:t>F</a:t>
            </a:r>
            <a:r>
              <a:rPr lang="en-US" sz="2000" i="1" baseline="30000" dirty="0" smtClean="0"/>
              <a:t>+</a:t>
            </a:r>
            <a:r>
              <a:rPr lang="en-US" sz="2000" dirty="0" smtClean="0"/>
              <a:t> &gt; .92)</a:t>
            </a:r>
          </a:p>
          <a:p>
            <a:pPr lvl="1"/>
            <a:r>
              <a:rPr lang="en-US" sz="2000" dirty="0" smtClean="0"/>
              <a:t>Not necessarily mutually exclusive</a:t>
            </a:r>
            <a:endParaRPr lang="en-US" sz="2000" dirty="0"/>
          </a:p>
        </p:txBody>
      </p:sp>
      <p:pic>
        <p:nvPicPr>
          <p:cNvPr id="11266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019800"/>
            <a:ext cx="9946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98" y="5791200"/>
            <a:ext cx="79910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Sponsors</a:t>
            </a:r>
          </a:p>
          <a:p>
            <a:pPr lvl="1"/>
            <a:r>
              <a:rPr lang="en-US" sz="2000" dirty="0" smtClean="0"/>
              <a:t>NASA Space Grant Consortium</a:t>
            </a:r>
          </a:p>
          <a:p>
            <a:pPr lvl="1"/>
            <a:r>
              <a:rPr lang="en-US" sz="2000" dirty="0" smtClean="0"/>
              <a:t>Army Research Office (ARO)</a:t>
            </a:r>
          </a:p>
          <a:p>
            <a:pPr lvl="1"/>
            <a:r>
              <a:rPr lang="en-US" sz="2000" dirty="0" smtClean="0"/>
              <a:t>University of Arizona College of Engineering and Department of Aerospace and Mechanical Engineering</a:t>
            </a:r>
          </a:p>
          <a:p>
            <a:r>
              <a:rPr lang="en-US" sz="2400" dirty="0" smtClean="0"/>
              <a:t>Graduate Students</a:t>
            </a:r>
          </a:p>
          <a:p>
            <a:pPr lvl="1"/>
            <a:r>
              <a:rPr lang="en-US" sz="2000" dirty="0" smtClean="0"/>
              <a:t>Timothy Ashcraft (MS, University of Arizona)</a:t>
            </a:r>
          </a:p>
          <a:p>
            <a:pPr lvl="1"/>
            <a:r>
              <a:rPr lang="en-US" sz="2000" dirty="0" smtClean="0"/>
              <a:t>Sebastian </a:t>
            </a:r>
            <a:r>
              <a:rPr lang="en-US" sz="2000" dirty="0" err="1" smtClean="0"/>
              <a:t>Endrikat</a:t>
            </a:r>
            <a:r>
              <a:rPr lang="en-US" sz="2000" dirty="0" smtClean="0"/>
              <a:t> (MS, TU Berlin)</a:t>
            </a:r>
          </a:p>
          <a:p>
            <a:pPr lvl="1"/>
            <a:r>
              <a:rPr lang="en-US" sz="2000" dirty="0" smtClean="0"/>
              <a:t>Ashish Singh (PhD, University of Arizona)</a:t>
            </a:r>
          </a:p>
          <a:p>
            <a:r>
              <a:rPr lang="en-US" sz="2400" dirty="0" smtClean="0"/>
              <a:t>Undergraduate Students</a:t>
            </a:r>
          </a:p>
          <a:p>
            <a:pPr lvl="1"/>
            <a:r>
              <a:rPr lang="en-US" sz="2000" dirty="0" smtClean="0"/>
              <a:t>Zachary Wellington (BS, University of Arizona)</a:t>
            </a:r>
          </a:p>
          <a:p>
            <a:pPr lvl="1"/>
            <a:r>
              <a:rPr lang="en-US" sz="2000" dirty="0" smtClean="0"/>
              <a:t>Marcel </a:t>
            </a:r>
            <a:r>
              <a:rPr lang="en-US" sz="2000" dirty="0" err="1" smtClean="0"/>
              <a:t>Dengler</a:t>
            </a:r>
            <a:r>
              <a:rPr lang="en-US" sz="2000" dirty="0" smtClean="0"/>
              <a:t> (BS, TU Berlin)</a:t>
            </a:r>
          </a:p>
          <a:p>
            <a:pPr lvl="1"/>
            <a:endParaRPr lang="en-US" sz="2000" dirty="0"/>
          </a:p>
        </p:txBody>
      </p:sp>
      <p:pic>
        <p:nvPicPr>
          <p:cNvPr id="12290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23224"/>
            <a:ext cx="990601" cy="8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23" y="5791200"/>
            <a:ext cx="79910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99" y="5791200"/>
            <a:ext cx="79910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Ashcraft, T., et al (2015). “Controlling Boundary Layer Separation and the Wake of an Airfoil using ns-DBD Plasma Actuators.” AIAA SciTech Convention.</a:t>
            </a:r>
          </a:p>
          <a:p>
            <a:r>
              <a:rPr lang="en-US" dirty="0" smtClean="0"/>
              <a:t>Gad-el-</a:t>
            </a:r>
            <a:r>
              <a:rPr lang="en-US" dirty="0" err="1" smtClean="0"/>
              <a:t>Hak</a:t>
            </a:r>
            <a:r>
              <a:rPr lang="en-US" dirty="0"/>
              <a:t>, M. (2000). Flow Control: Passive, Active, and Reactive Flow Management. Cambridge, UK, Cambridge University Press</a:t>
            </a:r>
          </a:p>
          <a:p>
            <a:r>
              <a:rPr lang="en-US" dirty="0"/>
              <a:t>Greenblatt, D., et al. (2000). "The Control of Flow Separation by Periodic Excitation." Progress in Aerospace Sciences 36: 487-545.</a:t>
            </a:r>
          </a:p>
          <a:p>
            <a:r>
              <a:rPr lang="en-US" dirty="0"/>
              <a:t>Gregory, J., et al. (2007). Switching Behavior of a Plasma-Fluidic Actuator. AIAA 45th Aerospace Sciences Meeting. AIAA Paper</a:t>
            </a:r>
            <a:r>
              <a:rPr lang="en-US" b="1" dirty="0"/>
              <a:t>: </a:t>
            </a:r>
            <a:r>
              <a:rPr lang="en-US" dirty="0"/>
              <a:t>11.</a:t>
            </a:r>
          </a:p>
          <a:p>
            <a:r>
              <a:rPr lang="en-US" dirty="0" err="1">
                <a:cs typeface="Arial" panose="020B0604020202020204" pitchFamily="34" charset="0"/>
              </a:rPr>
              <a:t>Gursul</a:t>
            </a:r>
            <a:r>
              <a:rPr lang="en-US" dirty="0">
                <a:cs typeface="Arial" panose="020B0604020202020204" pitchFamily="34" charset="0"/>
              </a:rPr>
              <a:t> I, Rockwell D (1990) Vortex street impinging upon an elliptical leading edge. Journal of Fluid Mechanics 211:211-242 DOI:10.1017/S0022112090001550.</a:t>
            </a:r>
          </a:p>
          <a:p>
            <a:r>
              <a:rPr lang="en-US" dirty="0">
                <a:cs typeface="Arial" panose="020B0604020202020204" pitchFamily="34" charset="0"/>
              </a:rPr>
              <a:t>Little, J., Takashima, K., Nishihara, M., </a:t>
            </a:r>
            <a:r>
              <a:rPr lang="en-US" dirty="0" err="1">
                <a:cs typeface="Arial" panose="020B0604020202020204" pitchFamily="34" charset="0"/>
              </a:rPr>
              <a:t>Adamovich</a:t>
            </a:r>
            <a:r>
              <a:rPr lang="en-US" dirty="0">
                <a:cs typeface="Arial" panose="020B0604020202020204" pitchFamily="34" charset="0"/>
              </a:rPr>
              <a:t>, I. and </a:t>
            </a:r>
            <a:r>
              <a:rPr lang="en-US" dirty="0" err="1">
                <a:cs typeface="Arial" panose="020B0604020202020204" pitchFamily="34" charset="0"/>
              </a:rPr>
              <a:t>Samiimy</a:t>
            </a:r>
            <a:r>
              <a:rPr lang="en-US" dirty="0">
                <a:cs typeface="Arial" panose="020B0604020202020204" pitchFamily="34" charset="0"/>
              </a:rPr>
              <a:t>, M., "Separation Control with Nanosecond-Pulse-Driven Dielectric Barrier Discharge Plasma Actuators," </a:t>
            </a:r>
            <a:r>
              <a:rPr lang="en-US" i="1" dirty="0">
                <a:cs typeface="Arial" panose="020B0604020202020204" pitchFamily="34" charset="0"/>
              </a:rPr>
              <a:t>AIAA Journal</a:t>
            </a:r>
            <a:r>
              <a:rPr lang="en-US" dirty="0">
                <a:cs typeface="Arial" panose="020B0604020202020204" pitchFamily="34" charset="0"/>
              </a:rPr>
              <a:t>,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Vol. 50, No. 2, 2012, pp. 350-365.</a:t>
            </a:r>
          </a:p>
          <a:p>
            <a:r>
              <a:rPr lang="en-US" dirty="0" err="1">
                <a:cs typeface="Arial" panose="020B0604020202020204" pitchFamily="34" charset="0"/>
              </a:rPr>
              <a:t>Rethmel</a:t>
            </a:r>
            <a:r>
              <a:rPr lang="en-US" dirty="0">
                <a:cs typeface="Arial" panose="020B0604020202020204" pitchFamily="34" charset="0"/>
              </a:rPr>
              <a:t>, C., Little, J., Takashima, K., Sinha, A., </a:t>
            </a:r>
            <a:r>
              <a:rPr lang="en-US" dirty="0" err="1">
                <a:cs typeface="Arial" panose="020B0604020202020204" pitchFamily="34" charset="0"/>
              </a:rPr>
              <a:t>Adamovich</a:t>
            </a:r>
            <a:r>
              <a:rPr lang="en-US" dirty="0">
                <a:cs typeface="Arial" panose="020B0604020202020204" pitchFamily="34" charset="0"/>
              </a:rPr>
              <a:t>, I. and </a:t>
            </a:r>
            <a:r>
              <a:rPr lang="en-US" dirty="0" err="1">
                <a:cs typeface="Arial" panose="020B0604020202020204" pitchFamily="34" charset="0"/>
              </a:rPr>
              <a:t>Samimy</a:t>
            </a:r>
            <a:r>
              <a:rPr lang="en-US" dirty="0">
                <a:cs typeface="Arial" panose="020B0604020202020204" pitchFamily="34" charset="0"/>
              </a:rPr>
              <a:t>, M., "Flow Separation Control using Nanosecond Pulse Driven DBD Plasma Actuators," </a:t>
            </a:r>
            <a:r>
              <a:rPr lang="en-US" i="1" dirty="0">
                <a:cs typeface="Arial" panose="020B0604020202020204" pitchFamily="34" charset="0"/>
              </a:rPr>
              <a:t>International Journal of Flow Control</a:t>
            </a:r>
            <a:r>
              <a:rPr lang="en-US" dirty="0">
                <a:cs typeface="Arial" panose="020B0604020202020204" pitchFamily="34" charset="0"/>
              </a:rPr>
              <a:t>,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Vol. 3, No. 4, 2011, pp. 213-232.</a:t>
            </a:r>
          </a:p>
          <a:p>
            <a:r>
              <a:rPr lang="en-US" dirty="0">
                <a:cs typeface="Arial" panose="020B0604020202020204" pitchFamily="34" charset="0"/>
              </a:rPr>
              <a:t>Rockwell D (1998) Vortex-Body Interactions. Annual Review of Fluid Mechanics 30:199-229</a:t>
            </a:r>
          </a:p>
          <a:p>
            <a:r>
              <a:rPr lang="en-US" dirty="0" err="1">
                <a:cs typeface="Arial" panose="020B0604020202020204" pitchFamily="34" charset="0"/>
              </a:rPr>
              <a:t>Roupassov</a:t>
            </a:r>
            <a:r>
              <a:rPr lang="en-US" dirty="0">
                <a:cs typeface="Arial" panose="020B0604020202020204" pitchFamily="34" charset="0"/>
              </a:rPr>
              <a:t>, D., </a:t>
            </a:r>
            <a:r>
              <a:rPr lang="en-US" dirty="0" err="1">
                <a:cs typeface="Arial" panose="020B0604020202020204" pitchFamily="34" charset="0"/>
              </a:rPr>
              <a:t>Nikipelov</a:t>
            </a:r>
            <a:r>
              <a:rPr lang="en-US" dirty="0">
                <a:cs typeface="Arial" panose="020B0604020202020204" pitchFamily="34" charset="0"/>
              </a:rPr>
              <a:t>, A., </a:t>
            </a:r>
            <a:r>
              <a:rPr lang="en-US" dirty="0" err="1">
                <a:cs typeface="Arial" panose="020B0604020202020204" pitchFamily="34" charset="0"/>
              </a:rPr>
              <a:t>Nudnova</a:t>
            </a:r>
            <a:r>
              <a:rPr lang="en-US" dirty="0">
                <a:cs typeface="Arial" panose="020B0604020202020204" pitchFamily="34" charset="0"/>
              </a:rPr>
              <a:t>, M. and </a:t>
            </a:r>
            <a:r>
              <a:rPr lang="en-US" dirty="0" err="1">
                <a:cs typeface="Arial" panose="020B0604020202020204" pitchFamily="34" charset="0"/>
              </a:rPr>
              <a:t>Starikovskii</a:t>
            </a:r>
            <a:r>
              <a:rPr lang="en-US" dirty="0">
                <a:cs typeface="Arial" panose="020B0604020202020204" pitchFamily="34" charset="0"/>
              </a:rPr>
              <a:t>, A., "Flow Separation Control by Plasma Actuator with Nanosecond Pulsed-Periodic Discharge," AIAA Journal, Vol. 47, No. 1, 2009, pp. 168-185.</a:t>
            </a:r>
          </a:p>
          <a:p>
            <a:r>
              <a:rPr lang="en-US" dirty="0">
                <a:cs typeface="Arial" panose="020B0604020202020204" pitchFamily="34" charset="0"/>
              </a:rPr>
              <a:t>Wilder M, </a:t>
            </a:r>
            <a:r>
              <a:rPr lang="en-US" dirty="0" err="1">
                <a:cs typeface="Arial" panose="020B0604020202020204" pitchFamily="34" charset="0"/>
              </a:rPr>
              <a:t>Telionis</a:t>
            </a:r>
            <a:r>
              <a:rPr lang="en-US" dirty="0">
                <a:cs typeface="Arial" panose="020B0604020202020204" pitchFamily="34" charset="0"/>
              </a:rPr>
              <a:t> D (1998) Parallel Blade-Vortex Interaction. Journal of Fluids and Structures 12:801-838.</a:t>
            </a:r>
          </a:p>
          <a:p>
            <a:r>
              <a:rPr lang="en-US" dirty="0">
                <a:cs typeface="Arial" panose="020B0604020202020204" pitchFamily="34" charset="0"/>
              </a:rPr>
              <a:t>Wu J, Lu X, Denny A, Fan M, Wu J. Post-stall Flow Control on an Airfoil by Local Unsteady Forcing. </a:t>
            </a:r>
            <a:r>
              <a:rPr lang="en-US" i="1" dirty="0">
                <a:cs typeface="Arial" panose="020B0604020202020204" pitchFamily="34" charset="0"/>
              </a:rPr>
              <a:t>Journal of Fluid Mechanics </a:t>
            </a:r>
            <a:r>
              <a:rPr lang="en-US" dirty="0">
                <a:cs typeface="Arial" panose="020B0604020202020204" pitchFamily="34" charset="0"/>
              </a:rPr>
              <a:t>1998;371:21-58.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3225"/>
            <a:ext cx="990599" cy="8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Practical Relevance of Active Flow Control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910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airfoil profile is the shape of the cross-section of a wing</a:t>
            </a:r>
          </a:p>
          <a:p>
            <a:r>
              <a:rPr lang="en-US" sz="2000" dirty="0" smtClean="0"/>
              <a:t>Airfoil shapes are chosen so that they produce high lift and low drag</a:t>
            </a:r>
          </a:p>
          <a:p>
            <a:r>
              <a:rPr lang="en-US" sz="2000" dirty="0" smtClean="0"/>
              <a:t>To increase lift, airfoil angle of attack (</a:t>
            </a:r>
            <a:r>
              <a:rPr lang="en-US" sz="2000" dirty="0" err="1" smtClean="0"/>
              <a:t>AoA</a:t>
            </a:r>
            <a:r>
              <a:rPr lang="en-US" sz="2000" dirty="0" smtClean="0"/>
              <a:t>) is increased</a:t>
            </a:r>
          </a:p>
          <a:p>
            <a:pPr lvl="1"/>
            <a:r>
              <a:rPr lang="en-US" sz="1600" dirty="0" smtClean="0"/>
              <a:t>Increasing too high can cause stall, which reduces lift and increases drag</a:t>
            </a:r>
          </a:p>
          <a:p>
            <a:r>
              <a:rPr lang="en-US" sz="2000" dirty="0" smtClean="0"/>
              <a:t>Mechanical devices (flaps, slats, etc.) can be used to increase lift, but introduce mechanical complexity and weight</a:t>
            </a:r>
          </a:p>
          <a:p>
            <a:r>
              <a:rPr lang="en-US" sz="2000" dirty="0" smtClean="0"/>
              <a:t>Active Flow Control (AFC) can potentially do the work of mechanical devices with greater efficiency and simplicity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kennethdecker\Desktop\NACA0012\figures\png_files\0012_LiftCur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89" y="914400"/>
            <a:ext cx="3276267" cy="2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nnethdecker\Desktop\NACA0012\figures\png_files\NACA0012_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95" y="3676400"/>
            <a:ext cx="3276267" cy="2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1773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Stall Point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15200" y="1219200"/>
            <a:ext cx="0" cy="556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19800"/>
            <a:ext cx="9946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62" y="5871788"/>
            <a:ext cx="749344" cy="10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36" y="3649338"/>
            <a:ext cx="8686800" cy="27781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Boundary Layer Separation occurs when wings are at high angles of attack. This causes flow separation, which causes stall</a:t>
            </a:r>
          </a:p>
          <a:p>
            <a:r>
              <a:rPr lang="en-US" sz="2400" dirty="0" smtClean="0"/>
              <a:t>AFC is known to be able to reattach flow over the wing surface by energizing the boundary layer</a:t>
            </a:r>
          </a:p>
          <a:p>
            <a:pPr lvl="1"/>
            <a:r>
              <a:rPr lang="en-US" sz="2000" dirty="0" smtClean="0"/>
              <a:t>Actuators can work by pulsed blowing, pulsed suction, or both</a:t>
            </a:r>
          </a:p>
          <a:p>
            <a:r>
              <a:rPr lang="en-US" sz="2400" dirty="0" smtClean="0"/>
              <a:t>Actuator performance is often frequency 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 and Motivation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5145" y="925250"/>
            <a:ext cx="7942793" cy="2773307"/>
            <a:chOff x="600603" y="891436"/>
            <a:chExt cx="7942793" cy="2773307"/>
          </a:xfrm>
        </p:grpSpPr>
        <p:grpSp>
          <p:nvGrpSpPr>
            <p:cNvPr id="7" name="Group 6"/>
            <p:cNvGrpSpPr/>
            <p:nvPr/>
          </p:nvGrpSpPr>
          <p:grpSpPr>
            <a:xfrm>
              <a:off x="600603" y="891436"/>
              <a:ext cx="7942793" cy="2467885"/>
              <a:chOff x="600603" y="677012"/>
              <a:chExt cx="7942793" cy="246788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603" y="677012"/>
                <a:ext cx="7942793" cy="24678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68556" y="804539"/>
                <a:ext cx="258097" cy="295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11294" y="760165"/>
                <a:ext cx="258097" cy="295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509479" y="3264633"/>
              <a:ext cx="4125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Greenblatt and </a:t>
              </a:r>
              <a:r>
                <a:rPr lang="en-US" sz="2000" b="1" u="sng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Wygnanski</a:t>
              </a:r>
              <a:r>
                <a:rPr lang="en-US" sz="2000" b="1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2000</a:t>
              </a:r>
              <a:endParaRPr 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19800"/>
            <a:ext cx="98336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50255"/>
            <a:ext cx="762000" cy="1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979" y="5867400"/>
            <a:ext cx="742021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 and 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Nanosecond Dielectric Barrier Discharge Actuators (ns-DBD)</a:t>
            </a:r>
          </a:p>
          <a:p>
            <a:r>
              <a:rPr lang="en-US" sz="2400" dirty="0" smtClean="0"/>
              <a:t>Unlike many other AFC devices, ns-DBD’s do not work by directly transferring momentum to the boundary layer</a:t>
            </a:r>
          </a:p>
          <a:p>
            <a:r>
              <a:rPr lang="en-US" sz="2400" dirty="0" smtClean="0"/>
              <a:t>Electric Discharge is driven by high voltage pulses with rise times on the order of nanoseconds</a:t>
            </a:r>
          </a:p>
          <a:p>
            <a:r>
              <a:rPr lang="en-US" sz="2400" dirty="0" smtClean="0"/>
              <a:t>Rapid localized heating of gases near surface excites natural instabilities in </a:t>
            </a:r>
            <a:r>
              <a:rPr lang="en-US" sz="2400" smtClean="0"/>
              <a:t>the flow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343400" cy="1963552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46" y="3505200"/>
            <a:ext cx="3173180" cy="2496952"/>
          </a:xfrm>
          <a:prstGeom prst="rect">
            <a:avLst/>
          </a:prstGeom>
        </p:spPr>
      </p:pic>
      <p:pic>
        <p:nvPicPr>
          <p:cNvPr id="4098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2152"/>
            <a:ext cx="1015605" cy="8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Research 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Objectives:</a:t>
            </a:r>
          </a:p>
          <a:p>
            <a:pPr lvl="1"/>
            <a:r>
              <a:rPr lang="en-US" sz="2400" dirty="0" smtClean="0"/>
              <a:t>Replicate previous results using ns-DBD’s to control flow separation over NACA 0012</a:t>
            </a:r>
          </a:p>
          <a:p>
            <a:pPr lvl="1"/>
            <a:r>
              <a:rPr lang="en-US" sz="2400" dirty="0" smtClean="0"/>
              <a:t>Explore ability of ns-DBD’s to control structures in airfoil wake</a:t>
            </a:r>
          </a:p>
          <a:p>
            <a:r>
              <a:rPr lang="en-US" sz="2400" dirty="0" smtClean="0"/>
              <a:t>Practical Ramifications</a:t>
            </a:r>
          </a:p>
          <a:p>
            <a:pPr lvl="1"/>
            <a:r>
              <a:rPr lang="en-US" sz="2400" dirty="0" smtClean="0"/>
              <a:t>Excite natural instabilities to improve performance using a low energy, low weight alternative to mechanical systems</a:t>
            </a:r>
          </a:p>
          <a:p>
            <a:pPr lvl="1"/>
            <a:r>
              <a:rPr lang="en-US" sz="2400" dirty="0" smtClean="0"/>
              <a:t>Explore the nature of vortex structures over a range of frequencies</a:t>
            </a:r>
          </a:p>
          <a:p>
            <a:pPr lvl="1"/>
            <a:r>
              <a:rPr lang="en-US" sz="2400" dirty="0" smtClean="0"/>
              <a:t>Study the ability of ns-DBD’s to create unsteady flow fields with certain controlled characteristics</a:t>
            </a:r>
          </a:p>
        </p:txBody>
      </p:sp>
      <p:pic>
        <p:nvPicPr>
          <p:cNvPr id="5122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019800"/>
            <a:ext cx="99466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40730"/>
            <a:ext cx="762000" cy="1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Experimental Facility</a:t>
            </a:r>
            <a:endParaRPr lang="en-US" sz="3200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6725" y="777147"/>
            <a:ext cx="4038600" cy="2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50" y="3581400"/>
            <a:ext cx="417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Closed-loop subsonic wind tunnel, max velocity </a:t>
            </a:r>
            <a:r>
              <a:rPr lang="en-US" sz="2400" i="1" dirty="0" smtClean="0"/>
              <a:t>U</a:t>
            </a:r>
            <a:r>
              <a:rPr lang="en-US" sz="2400" dirty="0" smtClean="0"/>
              <a:t> = 80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3’x4’x12’ test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Turbulence intensity ≤ 0.15%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Tests conducted at </a:t>
            </a:r>
            <a:r>
              <a:rPr lang="en-US" sz="2400" i="1" dirty="0" smtClean="0"/>
              <a:t>U</a:t>
            </a:r>
            <a:r>
              <a:rPr lang="en-US" sz="2400" dirty="0" smtClean="0"/>
              <a:t> = 40 m/s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20" y="789251"/>
            <a:ext cx="157656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29200" y="80663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Actuator on airfoil 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39459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High Voltage electrode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5562600" y="1917817"/>
            <a:ext cx="304800" cy="2313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267501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Ground electrode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91200" y="2631825"/>
            <a:ext cx="3048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4129" t="40025" r="32734" b="15197"/>
          <a:stretch/>
        </p:blipFill>
        <p:spPr>
          <a:xfrm>
            <a:off x="6613911" y="776815"/>
            <a:ext cx="2126479" cy="274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05675" y="874665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Soldered Transmitter Cables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143748" y="1425197"/>
            <a:ext cx="219076" cy="3385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86641" y="1532932"/>
            <a:ext cx="42864" cy="184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77175" y="1656207"/>
            <a:ext cx="94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Aluminum Spacer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702744" y="1786093"/>
            <a:ext cx="257175" cy="9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09309" y="2305683"/>
            <a:ext cx="831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Vinyl Pressure Tubes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677150" y="2403225"/>
            <a:ext cx="241687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3581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Pulse energy: .3 </a:t>
            </a:r>
            <a:r>
              <a:rPr lang="en-US" sz="2400" dirty="0" err="1" smtClean="0"/>
              <a:t>mJ</a:t>
            </a:r>
            <a:r>
              <a:rPr lang="en-US" sz="2400" dirty="0" smtClean="0"/>
              <a:t>/cm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 smtClean="0"/>
              <a:t>AoA</a:t>
            </a:r>
            <a:r>
              <a:rPr lang="en-US" sz="2400" i="1" dirty="0" smtClean="0"/>
              <a:t> </a:t>
            </a:r>
            <a:r>
              <a:rPr lang="en-US" sz="2400" dirty="0" smtClean="0"/>
              <a:t>= 18⁰, </a:t>
            </a:r>
            <a:r>
              <a:rPr lang="en-US" sz="2400" i="1" dirty="0" smtClean="0"/>
              <a:t>c = </a:t>
            </a:r>
            <a:r>
              <a:rPr lang="en-US" sz="2400" dirty="0" smtClean="0"/>
              <a:t>12 in, </a:t>
            </a:r>
            <a:r>
              <a:rPr lang="en-US" sz="2400" i="1" dirty="0" smtClean="0"/>
              <a:t>b</a:t>
            </a:r>
            <a:r>
              <a:rPr lang="en-US" sz="2400" dirty="0" smtClean="0"/>
              <a:t> = 34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Nominal 2D actuation across airfoil span of leading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Airfoil fitted with 64 taps to measure surface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6019800"/>
            <a:ext cx="989684" cy="8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65" y="5774562"/>
            <a:ext cx="808420" cy="10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Separation Control</a:t>
            </a:r>
            <a:endParaRPr lang="en-US" sz="3200" dirty="0"/>
          </a:p>
        </p:txBody>
      </p:sp>
      <p:pic>
        <p:nvPicPr>
          <p:cNvPr id="1026" name="Picture 2" descr="\\catnet.arizona.edu\engr\Research_groups\Little\Tim\Thesis\AIAA Paper\gifs\Cp_gif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300" y="914400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21322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Frequency </a:t>
            </a:r>
            <a:r>
              <a:rPr lang="en-US" dirty="0" smtClean="0"/>
              <a:t>sweep performed from </a:t>
            </a:r>
            <a:r>
              <a:rPr lang="en-US" i="1" dirty="0" smtClean="0"/>
              <a:t>F</a:t>
            </a:r>
            <a:r>
              <a:rPr lang="en-US" i="1" baseline="30000" dirty="0" smtClean="0"/>
              <a:t>+</a:t>
            </a:r>
            <a:r>
              <a:rPr lang="en-US" i="1" dirty="0" smtClean="0"/>
              <a:t> = </a:t>
            </a:r>
            <a:r>
              <a:rPr lang="en-US" dirty="0" smtClean="0"/>
              <a:t>.08 – 7.62 (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= </a:t>
            </a:r>
            <a:r>
              <a:rPr lang="en-US" dirty="0" smtClean="0"/>
              <a:t>10 Hz – 1000 Hz)</a:t>
            </a:r>
          </a:p>
          <a:p>
            <a:r>
              <a:rPr lang="en-US" dirty="0" smtClean="0"/>
              <a:t>Lowest minimum </a:t>
            </a:r>
            <a:r>
              <a:rPr lang="en-US" i="1" dirty="0" smtClean="0"/>
              <a:t>C</a:t>
            </a:r>
            <a:r>
              <a:rPr lang="en-US" i="1" baseline="-25000" dirty="0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occurs at </a:t>
            </a:r>
            <a:r>
              <a:rPr lang="en-US" i="1" dirty="0" smtClean="0"/>
              <a:t>F</a:t>
            </a:r>
            <a:r>
              <a:rPr lang="en-US" i="1" baseline="30000" dirty="0" smtClean="0"/>
              <a:t>+</a:t>
            </a:r>
            <a:r>
              <a:rPr lang="en-US" i="1" dirty="0" smtClean="0"/>
              <a:t> =</a:t>
            </a:r>
            <a:r>
              <a:rPr lang="en-US" dirty="0" smtClean="0"/>
              <a:t> 1.14 (</a:t>
            </a:r>
            <a:r>
              <a:rPr lang="en-US" i="1" dirty="0" smtClean="0"/>
              <a:t>f</a:t>
            </a:r>
            <a:r>
              <a:rPr lang="en-US" dirty="0" smtClean="0"/>
              <a:t> = 150Hz)</a:t>
            </a:r>
          </a:p>
          <a:p>
            <a:pPr lvl="1"/>
            <a:r>
              <a:rPr lang="en-US" dirty="0" smtClean="0"/>
              <a:t>Strong frequency dependence indicates that flow instabilities are being excited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400" dirty="0"/>
          </a:p>
        </p:txBody>
      </p:sp>
      <p:pic>
        <p:nvPicPr>
          <p:cNvPr id="1027" name="Picture 3" descr="\\catnet.arizona.edu\engr\Research_groups\Little\Tim\Thesis\AIAA Paper\Figs\Cp_vs_F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0475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07173"/>
            <a:ext cx="1009649" cy="8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00" y="5791200"/>
            <a:ext cx="7991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6522" y="1449903"/>
            <a:ext cx="7664426" cy="2344988"/>
            <a:chOff x="1090931" y="-154696"/>
            <a:chExt cx="7331621" cy="18590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575" y="-107731"/>
              <a:ext cx="2340977" cy="17557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45" r="8520" b="25684"/>
            <a:stretch/>
          </p:blipFill>
          <p:spPr>
            <a:xfrm>
              <a:off x="1090931" y="-154696"/>
              <a:ext cx="4954136" cy="185906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497540" y="-141048"/>
              <a:ext cx="2306472" cy="154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1496" y="0"/>
              <a:ext cx="1467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Baseline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PIV for Optimal Separation Control (</a:t>
            </a:r>
            <a:r>
              <a:rPr lang="en-US" sz="3200" i="1" dirty="0" smtClean="0"/>
              <a:t>f</a:t>
            </a:r>
            <a:r>
              <a:rPr lang="en-US" sz="3200" dirty="0" smtClean="0"/>
              <a:t> = 150 Hz)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6522" y="3880240"/>
            <a:ext cx="7746646" cy="2374899"/>
            <a:chOff x="1028379" y="5130931"/>
            <a:chExt cx="7393282" cy="18463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684" y="5176216"/>
              <a:ext cx="2340977" cy="17557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1" r="8893" b="25187"/>
            <a:stretch/>
          </p:blipFill>
          <p:spPr>
            <a:xfrm>
              <a:off x="1028379" y="5130931"/>
              <a:ext cx="4926840" cy="18463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18260" y="5290974"/>
              <a:ext cx="2306472" cy="140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3687" y="5430257"/>
              <a:ext cx="1563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 Hz, </a:t>
              </a:r>
              <a:r>
                <a:rPr lang="en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200" b="1" i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1.14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7854" y="1143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Normalized Velocity in Wake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6112" y="981073"/>
            <a:ext cx="172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Profiles at </a:t>
            </a:r>
            <a:r>
              <a:rPr lang="en-US" i="1" dirty="0" smtClean="0"/>
              <a:t>x/c</a:t>
            </a:r>
            <a:r>
              <a:rPr lang="en-US" dirty="0" smtClean="0"/>
              <a:t> = 2</a:t>
            </a:r>
          </a:p>
        </p:txBody>
      </p:sp>
      <p:pic>
        <p:nvPicPr>
          <p:cNvPr id="8194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946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48" y="5785926"/>
            <a:ext cx="803052" cy="1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Wake Control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4196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CTA is used to measure </a:t>
            </a:r>
            <a:r>
              <a:rPr lang="en-US" sz="2400" dirty="0" err="1" smtClean="0"/>
              <a:t>streamwise</a:t>
            </a:r>
            <a:r>
              <a:rPr lang="en-US" sz="2400" dirty="0" smtClean="0"/>
              <a:t> velocity fluctuations from </a:t>
            </a:r>
            <a:r>
              <a:rPr lang="en-US" sz="2400" i="1" dirty="0" smtClean="0"/>
              <a:t>F</a:t>
            </a:r>
            <a:r>
              <a:rPr lang="en-US" sz="2400" i="1" baseline="30000" dirty="0" smtClean="0"/>
              <a:t>+ </a:t>
            </a:r>
            <a:r>
              <a:rPr lang="en-US" sz="2400" dirty="0" smtClean="0"/>
              <a:t>=.08 – 1.22 (10 Hz – 160 Hz)</a:t>
            </a:r>
          </a:p>
          <a:p>
            <a:r>
              <a:rPr lang="en-US" sz="2400" i="1" dirty="0" smtClean="0"/>
              <a:t>F</a:t>
            </a:r>
            <a:r>
              <a:rPr lang="en-US" sz="2400" i="1" baseline="30000" dirty="0" smtClean="0"/>
              <a:t>+</a:t>
            </a:r>
            <a:r>
              <a:rPr lang="en-US" sz="2400" dirty="0" smtClean="0"/>
              <a:t> &lt; .23 (</a:t>
            </a:r>
            <a:r>
              <a:rPr lang="en-US" sz="2400" i="1" dirty="0" smtClean="0"/>
              <a:t>f</a:t>
            </a:r>
            <a:r>
              <a:rPr lang="en-US" sz="2400" dirty="0" smtClean="0"/>
              <a:t> &lt; 30 Hz)</a:t>
            </a:r>
          </a:p>
          <a:p>
            <a:pPr lvl="1"/>
            <a:r>
              <a:rPr lang="en-US" sz="2000" dirty="0" smtClean="0"/>
              <a:t>Fluctuations produce multiple peaks at harmonics of forcing</a:t>
            </a:r>
          </a:p>
          <a:p>
            <a:r>
              <a:rPr lang="en-US" sz="2400" dirty="0" smtClean="0"/>
              <a:t>.023 &lt; </a:t>
            </a:r>
            <a:r>
              <a:rPr lang="en-US" sz="2400" i="1" dirty="0" smtClean="0"/>
              <a:t>F</a:t>
            </a:r>
            <a:r>
              <a:rPr lang="en-US" sz="2400" i="1" baseline="30000" dirty="0" smtClean="0"/>
              <a:t>+</a:t>
            </a:r>
            <a:r>
              <a:rPr lang="en-US" sz="2400" dirty="0" smtClean="0"/>
              <a:t> &lt; .92 (30 &lt; </a:t>
            </a:r>
            <a:r>
              <a:rPr lang="en-US" sz="2400" i="1" dirty="0" smtClean="0"/>
              <a:t>f</a:t>
            </a:r>
            <a:r>
              <a:rPr lang="en-US" sz="2400" dirty="0" smtClean="0"/>
              <a:t> &lt; 120 Hz)</a:t>
            </a:r>
          </a:p>
          <a:p>
            <a:pPr lvl="1"/>
            <a:r>
              <a:rPr lang="en-US" sz="2000" dirty="0" smtClean="0"/>
              <a:t>Single dominant frequency peak is produced in wake at the forcing frequency</a:t>
            </a:r>
          </a:p>
          <a:p>
            <a:r>
              <a:rPr lang="en-US" sz="2400" i="1" dirty="0" smtClean="0"/>
              <a:t>F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 </a:t>
            </a:r>
            <a:r>
              <a:rPr lang="en-US" sz="2400" dirty="0" smtClean="0"/>
              <a:t>&gt; .92 (</a:t>
            </a:r>
            <a:r>
              <a:rPr lang="en-US" sz="2400" i="1" dirty="0" smtClean="0"/>
              <a:t>f</a:t>
            </a:r>
            <a:r>
              <a:rPr lang="en-US" sz="2400" dirty="0" smtClean="0"/>
              <a:t> &gt; 120 Hz)</a:t>
            </a:r>
          </a:p>
          <a:p>
            <a:pPr lvl="1"/>
            <a:r>
              <a:rPr lang="en-US" sz="2000" dirty="0" smtClean="0"/>
              <a:t>No distinguishable frequency peaks produced in the wake</a:t>
            </a:r>
            <a:endParaRPr lang="en-US" sz="2000" dirty="0"/>
          </a:p>
        </p:txBody>
      </p:sp>
      <p:pic>
        <p:nvPicPr>
          <p:cNvPr id="1026" name="Picture 2" descr="C:\Users\kennethdecker\Desktop\NACA0012\figures\png_files\hotwire_sweep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vector.me/files/images/1/3/13605/na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07173"/>
            <a:ext cx="1009650" cy="8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98" y="5791200"/>
            <a:ext cx="79910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1166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Control of Boundary Layer Separation and the Wake of an Airfoil Using ns-DBD Plasma Actuators</vt:lpstr>
      <vt:lpstr>Practical Relevance of Active Flow Control</vt:lpstr>
      <vt:lpstr>Background and Motivation</vt:lpstr>
      <vt:lpstr>Background and Motivation</vt:lpstr>
      <vt:lpstr>Research Objectives</vt:lpstr>
      <vt:lpstr>Experimental Facility</vt:lpstr>
      <vt:lpstr>Separation Control</vt:lpstr>
      <vt:lpstr>PIV for Optimal Separation Control (f = 150 Hz)</vt:lpstr>
      <vt:lpstr>Wake Control</vt:lpstr>
      <vt:lpstr>PIV Wake Control Cases</vt:lpstr>
      <vt:lpstr>Conclusions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Boundary Layer Separation and the Wake of an Airfoil Using ns-DBD Plasma Actuators</dc:title>
  <dc:creator>Decker, Kenneth Harrison - (kennethdecker)</dc:creator>
  <cp:lastModifiedBy>Decker, Kenneth Harrison - (kennethdecker)</cp:lastModifiedBy>
  <cp:revision>37</cp:revision>
  <dcterms:created xsi:type="dcterms:W3CDTF">2016-03-28T21:23:20Z</dcterms:created>
  <dcterms:modified xsi:type="dcterms:W3CDTF">2016-04-07T00:35:23Z</dcterms:modified>
</cp:coreProperties>
</file>